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8" r:id="rId4"/>
    <p:sldId id="259" r:id="rId5"/>
    <p:sldId id="260" r:id="rId6"/>
    <p:sldId id="263" r:id="rId7"/>
    <p:sldId id="264" r:id="rId8"/>
    <p:sldId id="278" r:id="rId9"/>
    <p:sldId id="279" r:id="rId10"/>
    <p:sldId id="280" r:id="rId11"/>
    <p:sldId id="282" r:id="rId12"/>
    <p:sldId id="284" r:id="rId13"/>
    <p:sldId id="285" r:id="rId14"/>
    <p:sldId id="287" r:id="rId15"/>
    <p:sldId id="286" r:id="rId16"/>
    <p:sldId id="281" r:id="rId17"/>
    <p:sldId id="283" r:id="rId18"/>
    <p:sldId id="270" r:id="rId19"/>
    <p:sldId id="288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6AC-B4F6-4C50-98A8-C37CB6275328}" type="datetimeFigureOut">
              <a:rPr lang="es-ES" smtClean="0"/>
              <a:t>06/05/2017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8CFD-1178-4B34-9156-8DB82BA4A4D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s.wikipedia.org/wiki/E-learnin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39463" y="1813384"/>
            <a:ext cx="3437554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E-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earning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2286016"/>
          </a:xfrm>
        </p:spPr>
        <p:txBody>
          <a:bodyPr>
            <a:normAutofit/>
          </a:bodyPr>
          <a:lstStyle/>
          <a:p>
            <a:pPr marL="0" indent="11113" algn="just">
              <a:buNone/>
              <a:tabLst>
                <a:tab pos="92075" algn="l"/>
              </a:tabLst>
            </a:pPr>
            <a:r>
              <a:rPr lang="es-ES" sz="2400" dirty="0" smtClean="0"/>
              <a:t>El </a:t>
            </a:r>
            <a:r>
              <a:rPr lang="es-ES" sz="2400" b="1" dirty="0" smtClean="0"/>
              <a:t>e-</a:t>
            </a:r>
            <a:r>
              <a:rPr lang="es-ES" sz="2400" b="1" dirty="0" err="1" smtClean="0"/>
              <a:t>learning</a:t>
            </a:r>
            <a:r>
              <a:rPr lang="es-ES" sz="2400" dirty="0" smtClean="0"/>
              <a:t> es un sistema de educación electrónico o a distancia en el que se integra el uso de las tecnologías de la información y otros elementos pedagógicos (didácticos) para la formación, capacitación y enseñanza de los usuarios o estudiantes en línea</a:t>
            </a:r>
            <a:endParaRPr lang="es-ES" sz="24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4" y="1412776"/>
            <a:ext cx="3246905" cy="194421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307020" y="12616"/>
            <a:ext cx="2864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M-</a:t>
            </a:r>
            <a:r>
              <a:rPr lang="es-ES" sz="4400" dirty="0" err="1" smtClean="0"/>
              <a:t>Learning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867016" y="2850903"/>
            <a:ext cx="3881448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Códigos QR: Quick response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621237" cy="3073791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55586" y="3568442"/>
            <a:ext cx="8392878" cy="302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Un código QR (del inglés Quick Response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, "código de respuesta rápida")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La inclusión de software que lee códigos QR en teléfonos móviles ha permitido comodidades como el dejar de tener que introducir datos de forma manual en los teléfonos.</a:t>
            </a:r>
          </a:p>
          <a:p>
            <a:pPr algn="l"/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932040" y="2479844"/>
            <a:ext cx="3881448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Códigos QR: Quick response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4602088" cy="2686469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3528" y="3284984"/>
            <a:ext cx="8208912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Los códigos QR y su implicación en la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enseñanza-aprendizaje: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82563" indent="-182563"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Vinculación mundo físico y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virtual (acerca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el aprendizaje mundo físico y virtual fuera del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aula)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Motivan al alumno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Fomenta el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uso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de Apps en dispositivos móviles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Facilitan el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1448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2232248" cy="48353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Ejemplo.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23528" y="661818"/>
            <a:ext cx="8424936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Empleando las App QR </a:t>
            </a: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200" dirty="0" err="1">
                <a:solidFill>
                  <a:schemeClr val="bg1">
                    <a:lumMod val="50000"/>
                  </a:schemeClr>
                </a:solidFill>
              </a:rPr>
              <a:t>Generator</a:t>
            </a:r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y QR </a:t>
            </a: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 Reader. 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21" y="1412776"/>
            <a:ext cx="2684150" cy="477555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93" y="1379173"/>
            <a:ext cx="2674707" cy="4758748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915816" y="6193022"/>
            <a:ext cx="6408712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Generación el código de acceso a red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WiFi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9" y="1441130"/>
            <a:ext cx="2677179" cy="47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30" y="1340768"/>
            <a:ext cx="2711218" cy="482370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683183" cy="477383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1340768"/>
            <a:ext cx="2655818" cy="4725143"/>
          </a:xfrm>
          <a:prstGeom prst="rect">
            <a:avLst/>
          </a:prstGeom>
        </p:spPr>
      </p:pic>
      <p:sp>
        <p:nvSpPr>
          <p:cNvPr id="20" name="1 Título"/>
          <p:cNvSpPr txBox="1">
            <a:spLocks/>
          </p:cNvSpPr>
          <p:nvPr/>
        </p:nvSpPr>
        <p:spPr>
          <a:xfrm>
            <a:off x="0" y="6164476"/>
            <a:ext cx="6088602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Lectura del código y acceso a red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WiFi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6093296"/>
            <a:ext cx="9144000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Generación el código de acceso a URL con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QR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Code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Generator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2" y="811144"/>
            <a:ext cx="2823468" cy="50234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56" y="836712"/>
            <a:ext cx="2809097" cy="499785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9790"/>
            <a:ext cx="2847473" cy="50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6345939" y="6006764"/>
            <a:ext cx="2880320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Entrada al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Moodle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4704"/>
            <a:ext cx="2655719" cy="47249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" y="764704"/>
            <a:ext cx="2548315" cy="453387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6021288"/>
            <a:ext cx="6088602" cy="514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Lectura del código y acceso al </a:t>
            </a:r>
            <a:r>
              <a:rPr lang="es-ES" sz="2800" dirty="0" err="1" smtClean="0">
                <a:solidFill>
                  <a:schemeClr val="bg1">
                    <a:lumMod val="50000"/>
                  </a:schemeClr>
                </a:solidFill>
              </a:rPr>
              <a:t>Moodle</a:t>
            </a: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81" y="764707"/>
            <a:ext cx="2655719" cy="47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12160" y="2492896"/>
            <a:ext cx="2439888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G-</a:t>
            </a: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6956" y="357301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 término g-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learning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o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game-learning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se refiere a la metodología utilizada en la formación corporativa la cual combina completos contenidos teóricos con una aventura en formato videojuego.</a:t>
            </a:r>
          </a:p>
        </p:txBody>
      </p:sp>
    </p:spTree>
    <p:extLst>
      <p:ext uri="{BB962C8B-B14F-4D97-AF65-F5344CB8AC3E}">
        <p14:creationId xmlns:p14="http://schemas.microsoft.com/office/powerpoint/2010/main" val="5879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12160" y="2492896"/>
            <a:ext cx="2439888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G-</a:t>
            </a: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328498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 G-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learning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y su implicación en la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enseñanza-aprendizaje: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54013" indent="-354013" algn="just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Permite a los alumnos mejorar sus habilidades directivas jugando</a:t>
            </a:r>
          </a:p>
          <a:p>
            <a:pPr marL="182563" indent="-182563" algn="just">
              <a:buFontTx/>
              <a:buChar char="-"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Por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medio de diferentes retos de creciente complejidad, los jugadores aplican el contenido teórico y gracias al avanzado simulador reciben evaluación constante. </a:t>
            </a:r>
            <a:endParaRPr lang="es-ES" sz="24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182563" indent="-182563" algn="just">
              <a:buFontTx/>
              <a:buChar char="-"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Asegura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asimilación del material y por tanto el desarrollo habilidades</a:t>
            </a:r>
          </a:p>
        </p:txBody>
      </p:sp>
    </p:spTree>
    <p:extLst>
      <p:ext uri="{BB962C8B-B14F-4D97-AF65-F5344CB8AC3E}">
        <p14:creationId xmlns:p14="http://schemas.microsoft.com/office/powerpoint/2010/main" val="31279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9" y="819309"/>
            <a:ext cx="1180065" cy="112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6" y="2187461"/>
            <a:ext cx="1190748" cy="89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9" y="3339589"/>
            <a:ext cx="1180065" cy="89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3" y="4509120"/>
            <a:ext cx="1179641" cy="9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3" y="5715853"/>
            <a:ext cx="1217293" cy="10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66456" y="819309"/>
            <a:ext cx="6788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Implementar planes de capacitación para el personal universitario (administrativo y docente) involucrado en los estudios de postgrado.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69914" y="2187461"/>
            <a:ext cx="6785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Docentes en el rol de facilitador y no de profesor, que sean garantes de motivación de principio a fin, tanto en lo presencial como en lo virtual.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456384" cy="48353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ÁMBITOS DE CAMBIO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66456" y="3339589"/>
            <a:ext cx="6788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Estudiantes: participantes activos de mentalidad abierta y dispuestos a romper con los viejos esquemas, y adoptar nuevos paradigmas con una visión analítica y crítica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69914" y="4507820"/>
            <a:ext cx="6788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Elementos: autodeterminación del factor tiempo, colaboración y cooperación, sincronía, </a:t>
            </a:r>
            <a:r>
              <a:rPr lang="es-ES" dirty="0" err="1"/>
              <a:t>asincronía</a:t>
            </a:r>
            <a:r>
              <a:rPr lang="es-ES" dirty="0"/>
              <a:t> e interacción; pilares fundamentales para tener éxito.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53184" y="5711388"/>
            <a:ext cx="6802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Recursos: ¿Qué tipo?, ¿Cómo? ¿Dónde? ¿Cuándo? Se van a utilizar sin que lo virtual invada a lo presencial y viceversa (equilibrio).</a:t>
            </a:r>
          </a:p>
        </p:txBody>
      </p:sp>
    </p:spTree>
    <p:extLst>
      <p:ext uri="{BB962C8B-B14F-4D97-AF65-F5344CB8AC3E}">
        <p14:creationId xmlns:p14="http://schemas.microsoft.com/office/powerpoint/2010/main" val="11729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3000"/>
            <a:ext cx="9144000" cy="5715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8120"/>
            <a:ext cx="914246" cy="1549759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83768" y="665438"/>
            <a:ext cx="49685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Moodle</a:t>
            </a:r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s-E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mobile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3928" y="2276872"/>
            <a:ext cx="3096344" cy="7200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B-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earning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424936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El </a:t>
            </a:r>
            <a:r>
              <a:rPr lang="es-ES" b="1" dirty="0" smtClean="0">
                <a:solidFill>
                  <a:schemeClr val="tx1"/>
                </a:solidFill>
              </a:rPr>
              <a:t>B-</a:t>
            </a:r>
            <a:r>
              <a:rPr lang="es-ES" b="1" dirty="0" err="1" smtClean="0">
                <a:solidFill>
                  <a:schemeClr val="tx1"/>
                </a:solidFill>
              </a:rPr>
              <a:t>Learning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i="1" dirty="0" smtClean="0">
                <a:solidFill>
                  <a:schemeClr val="tx1"/>
                </a:solidFill>
              </a:rPr>
              <a:t>formación combinada</a:t>
            </a:r>
            <a:r>
              <a:rPr lang="es-ES" dirty="0" smtClean="0">
                <a:solidFill>
                  <a:schemeClr val="tx1"/>
                </a:solidFill>
              </a:rPr>
              <a:t>, del inglés </a:t>
            </a:r>
            <a:r>
              <a:rPr lang="es-ES" i="1" dirty="0" err="1" smtClean="0">
                <a:solidFill>
                  <a:schemeClr val="tx1"/>
                </a:solidFill>
              </a:rPr>
              <a:t>blended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i="1" dirty="0" err="1" smtClean="0">
                <a:solidFill>
                  <a:schemeClr val="tx1"/>
                </a:solidFill>
              </a:rPr>
              <a:t>learning</a:t>
            </a:r>
            <a:r>
              <a:rPr lang="es-ES" dirty="0" smtClean="0">
                <a:solidFill>
                  <a:schemeClr val="tx1"/>
                </a:solidFill>
              </a:rPr>
              <a:t>) consiste en un proceso docente </a:t>
            </a:r>
            <a:r>
              <a:rPr lang="es-ES" dirty="0" err="1" smtClean="0">
                <a:solidFill>
                  <a:schemeClr val="tx1"/>
                </a:solidFill>
              </a:rPr>
              <a:t>semipresencial</a:t>
            </a:r>
            <a:r>
              <a:rPr lang="es-ES" dirty="0" smtClean="0">
                <a:solidFill>
                  <a:schemeClr val="tx1"/>
                </a:solidFill>
              </a:rPr>
              <a:t>; esto significa que un curso dictado en este formato incluirá tanto clases presenciales como actividades de </a:t>
            </a:r>
            <a:r>
              <a:rPr lang="es-ES" dirty="0" smtClean="0">
                <a:solidFill>
                  <a:schemeClr val="tx1"/>
                </a:solidFill>
                <a:hlinkClick r:id="rId2" tooltip="E-learning"/>
              </a:rPr>
              <a:t>e-</a:t>
            </a:r>
            <a:r>
              <a:rPr lang="es-ES" dirty="0" err="1" smtClean="0">
                <a:solidFill>
                  <a:schemeClr val="tx1"/>
                </a:solidFill>
                <a:hlinkClick r:id="rId2" tooltip="E-learning"/>
              </a:rPr>
              <a:t>learning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114182" cy="41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pp Moodle para smartphones y tab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pp Moodle para smartphones y tabl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2738"/>
            <a:ext cx="4249868" cy="104817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755576" y="1997839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Moodle</a:t>
            </a:r>
            <a:r>
              <a:rPr lang="es-ES" sz="2400" dirty="0"/>
              <a:t> dispone de una App oficial para </a:t>
            </a:r>
            <a:r>
              <a:rPr lang="es-ES" sz="2400" dirty="0" err="1"/>
              <a:t>smartphones</a:t>
            </a:r>
            <a:r>
              <a:rPr lang="es-ES" sz="2400" dirty="0"/>
              <a:t> y </a:t>
            </a:r>
            <a:r>
              <a:rPr lang="es-ES" sz="2400" dirty="0" err="1"/>
              <a:t>tablets</a:t>
            </a:r>
            <a:r>
              <a:rPr lang="es-ES" sz="2400" dirty="0"/>
              <a:t>. Lo más interesante de la aplicación es que presenta el curso en pantalla de una manera mucho más cómoda y usable que la web original, siendo muy útil para conectarse a cualquier servidor </a:t>
            </a:r>
            <a:r>
              <a:rPr lang="es-ES" sz="2400" dirty="0" err="1"/>
              <a:t>Moodle</a:t>
            </a:r>
            <a:r>
              <a:rPr lang="es-ES" sz="2400" dirty="0"/>
              <a:t> desde dispositivos móvil. Otras de las ventajas de la aplicación es que recuerda los enlaces que hemos visitado, haciéndonos más fácil el seguimiento del curso.</a:t>
            </a:r>
          </a:p>
        </p:txBody>
      </p:sp>
    </p:spTree>
    <p:extLst>
      <p:ext uri="{BB962C8B-B14F-4D97-AF65-F5344CB8AC3E}">
        <p14:creationId xmlns:p14="http://schemas.microsoft.com/office/powerpoint/2010/main" val="33942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2232248" cy="483536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Ejemplo.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59" y="1355676"/>
            <a:ext cx="2858183" cy="50851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632"/>
            <a:ext cx="2866529" cy="51000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72632"/>
            <a:ext cx="2858183" cy="5085184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203638" y="620688"/>
            <a:ext cx="7128792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Instalando </a:t>
            </a:r>
            <a:r>
              <a:rPr lang="es-ES" sz="3200" dirty="0" err="1" smtClean="0">
                <a:solidFill>
                  <a:schemeClr val="bg1">
                    <a:lumMod val="50000"/>
                  </a:schemeClr>
                </a:solidFill>
              </a:rPr>
              <a:t>Moodle</a:t>
            </a: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 Mobile.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42" y="1199054"/>
            <a:ext cx="2858183" cy="508518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054"/>
            <a:ext cx="2858183" cy="508518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17" y="1199054"/>
            <a:ext cx="2858183" cy="5098886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48353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Añadir sitios.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" y="980728"/>
            <a:ext cx="2858183" cy="509089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93284"/>
            <a:ext cx="2861393" cy="50908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5" y="980728"/>
            <a:ext cx="2861393" cy="509089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48353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Entrando a un curso.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0" y="1124744"/>
            <a:ext cx="2854336" cy="507833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40748"/>
            <a:ext cx="2752155" cy="48965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1" y="1115299"/>
            <a:ext cx="2781911" cy="5097227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231429" y="188640"/>
            <a:ext cx="4104456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Descarga de secciones.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2825638" cy="507833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70" y="1008192"/>
            <a:ext cx="2854336" cy="507833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05" y="1008192"/>
            <a:ext cx="2858495" cy="5085739"/>
          </a:xfrm>
          <a:prstGeom prst="rect">
            <a:avLst/>
          </a:prstGeom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231429" y="188640"/>
            <a:ext cx="410445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Disponible sin conexión.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5332"/>
            <a:ext cx="2858495" cy="5085739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48353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Se pueden añadir varios sitios.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5332"/>
            <a:ext cx="2858495" cy="50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20072" y="3212976"/>
            <a:ext cx="2520280" cy="65832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M-</a:t>
            </a:r>
            <a:r>
              <a:rPr lang="es-ES" sz="3200" b="1" dirty="0" err="1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</a:rPr>
              <a:t>earning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149080"/>
            <a:ext cx="8568952" cy="1650484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s-ES" sz="2000" dirty="0" smtClean="0"/>
              <a:t>Se denomina </a:t>
            </a:r>
            <a:r>
              <a:rPr lang="es-ES" sz="2000" b="1" dirty="0" smtClean="0"/>
              <a:t>aprendizaje electrónico móvil</a:t>
            </a:r>
            <a:r>
              <a:rPr lang="es-ES" sz="2000" dirty="0" smtClean="0"/>
              <a:t>, en inglés, </a:t>
            </a:r>
            <a:r>
              <a:rPr lang="es-ES" sz="2000" b="1" dirty="0" smtClean="0"/>
              <a:t>m-</a:t>
            </a:r>
            <a:r>
              <a:rPr lang="es-ES" sz="2000" b="1" dirty="0" err="1" smtClean="0"/>
              <a:t>learning</a:t>
            </a:r>
            <a:r>
              <a:rPr lang="es-ES" sz="2000" dirty="0" smtClean="0"/>
              <a:t>, a una metodología de enseñanza y aprendizaje valiéndose del uso de pequeños y maniobrables dispositivos móviles, tales como teléfonos móviles, celulares, agendas electrónicas, </a:t>
            </a:r>
            <a:r>
              <a:rPr lang="es-ES" sz="2000" dirty="0" err="1" smtClean="0"/>
              <a:t>tablets</a:t>
            </a:r>
            <a:r>
              <a:rPr lang="es-ES" sz="2000" dirty="0" smtClean="0"/>
              <a:t> PC, </a:t>
            </a:r>
            <a:r>
              <a:rPr lang="es-ES" sz="2000" dirty="0" err="1" smtClean="0"/>
              <a:t>pocket</a:t>
            </a:r>
            <a:r>
              <a:rPr lang="es-ES" sz="2000" dirty="0" smtClean="0"/>
              <a:t> </a:t>
            </a:r>
            <a:r>
              <a:rPr lang="es-ES" sz="2000" dirty="0" err="1" smtClean="0"/>
              <a:t>pc</a:t>
            </a:r>
            <a:r>
              <a:rPr lang="es-ES" sz="2000" dirty="0" smtClean="0"/>
              <a:t>, i-</a:t>
            </a:r>
            <a:r>
              <a:rPr lang="es-ES" sz="2000" dirty="0" err="1" smtClean="0"/>
              <a:t>pods</a:t>
            </a:r>
            <a:r>
              <a:rPr lang="es-ES" sz="2000" dirty="0" smtClean="0"/>
              <a:t> y todo dispositivo de mano que tenga alguna forma de conectividad inalámbrica.</a:t>
            </a:r>
            <a:endParaRPr lang="es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57858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1916832"/>
            <a:ext cx="3960440" cy="514308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MÁS DE  M-LEARNING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018636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s-ES" sz="2400" dirty="0"/>
              <a:t>E</a:t>
            </a:r>
            <a:r>
              <a:rPr lang="es-ES" sz="2400" dirty="0" smtClean="0"/>
              <a:t>s el resultado de aunar dos tecnologías, la tecnología de computación móvil y la formación, resultando ser un apéndice del conocido e-</a:t>
            </a:r>
            <a:r>
              <a:rPr lang="es-ES" sz="2400" dirty="0" err="1" smtClean="0"/>
              <a:t>learning</a:t>
            </a:r>
            <a:r>
              <a:rPr lang="es-ES" sz="2400" dirty="0" smtClean="0"/>
              <a:t>, que más general contempla diversos procesos y medios electrónicos como canales conductores o facilitadores de la formación. El m-</a:t>
            </a:r>
            <a:r>
              <a:rPr lang="es-ES" sz="2400" dirty="0" err="1" smtClean="0"/>
              <a:t>learning</a:t>
            </a:r>
            <a:r>
              <a:rPr lang="es-ES" sz="2400" dirty="0" smtClean="0"/>
              <a:t> más concreto, se centra en los medios y dispositivos móviles como soporte de esta formación.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607048" cy="231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60648"/>
            <a:ext cx="2232248" cy="483536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</a:rPr>
              <a:t>Ventajas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8072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 Narrow" pitchFamily="34" charset="0"/>
              </a:rPr>
              <a:t>Desaparecen </a:t>
            </a:r>
            <a:r>
              <a:rPr lang="es-ES" sz="2400" dirty="0">
                <a:latin typeface="Arial Narrow" pitchFamily="34" charset="0"/>
              </a:rPr>
              <a:t>las barreras espacio-temporales</a:t>
            </a:r>
            <a:r>
              <a:rPr lang="es-ES" sz="2400" dirty="0" smtClean="0">
                <a:latin typeface="Arial Narrow" pitchFamily="34" charset="0"/>
              </a:rPr>
              <a:t>.</a:t>
            </a:r>
            <a:endParaRPr lang="es-ES" sz="2400" dirty="0"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2. Formación actualizada, formación flexible.</a:t>
            </a:r>
          </a:p>
          <a:p>
            <a:pPr marL="263525" indent="-263525"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3. El estudiante participa de manera activa en </a:t>
            </a:r>
            <a:r>
              <a:rPr lang="es-ES" sz="2400" dirty="0" smtClean="0">
                <a:latin typeface="Arial Narrow" pitchFamily="34" charset="0"/>
              </a:rPr>
              <a:t>la construcción </a:t>
            </a:r>
            <a:r>
              <a:rPr lang="es-ES" sz="2400" dirty="0">
                <a:latin typeface="Arial Narrow" pitchFamily="34" charset="0"/>
              </a:rPr>
              <a:t>de sus conocimientos.</a:t>
            </a:r>
          </a:p>
          <a:p>
            <a:pPr marL="263525" indent="-263525"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4. El profesor, pasa de ser un mero transmisor </a:t>
            </a:r>
            <a:r>
              <a:rPr lang="es-ES" sz="2400" dirty="0" smtClean="0">
                <a:latin typeface="Arial Narrow" pitchFamily="34" charset="0"/>
              </a:rPr>
              <a:t>de contenidos </a:t>
            </a:r>
            <a:r>
              <a:rPr lang="es-ES" sz="2400" dirty="0">
                <a:latin typeface="Arial Narrow" pitchFamily="34" charset="0"/>
              </a:rPr>
              <a:t>a un tutor que orienta, guía, ayuda y </a:t>
            </a:r>
            <a:r>
              <a:rPr lang="es-ES" sz="2400" dirty="0" smtClean="0">
                <a:latin typeface="Arial Narrow" pitchFamily="34" charset="0"/>
              </a:rPr>
              <a:t>facilita los </a:t>
            </a:r>
            <a:r>
              <a:rPr lang="es-ES" sz="2400" dirty="0">
                <a:latin typeface="Arial Narrow" pitchFamily="34" charset="0"/>
              </a:rPr>
              <a:t>procesos formativos.</a:t>
            </a:r>
          </a:p>
          <a:p>
            <a:pPr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5. Comunicación permanente entre los participantes </a:t>
            </a:r>
            <a:r>
              <a:rPr lang="es-ES" sz="2400" dirty="0" smtClean="0">
                <a:latin typeface="Arial Narrow" pitchFamily="34" charset="0"/>
              </a:rPr>
              <a:t>y tutores</a:t>
            </a:r>
            <a:r>
              <a:rPr lang="es-ES" sz="2400" dirty="0">
                <a:latin typeface="Arial Narrow" pitchFamily="34" charset="0"/>
              </a:rPr>
              <a:t>.</a:t>
            </a:r>
          </a:p>
          <a:p>
            <a:pPr marL="263525" indent="-263525"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6. Reducción de costos generados por </a:t>
            </a:r>
            <a:r>
              <a:rPr lang="es-ES" sz="2400" dirty="0" smtClean="0">
                <a:latin typeface="Arial Narrow" pitchFamily="34" charset="0"/>
              </a:rPr>
              <a:t>el desplazamiento</a:t>
            </a:r>
            <a:r>
              <a:rPr lang="es-ES" sz="2400" dirty="0">
                <a:latin typeface="Arial Narrow" pitchFamily="34" charset="0"/>
              </a:rPr>
              <a:t>, alojamiento de docentes y estudiantes.</a:t>
            </a:r>
          </a:p>
          <a:p>
            <a:pPr>
              <a:spcAft>
                <a:spcPts val="600"/>
              </a:spcAft>
            </a:pPr>
            <a:r>
              <a:rPr lang="es-ES" sz="2400" dirty="0">
                <a:latin typeface="Arial Narrow" pitchFamily="34" charset="0"/>
              </a:rPr>
              <a:t>7. Facilita la incorporación progresiva de los docentes </a:t>
            </a:r>
            <a:r>
              <a:rPr lang="es-ES" sz="2400" dirty="0" smtClean="0">
                <a:latin typeface="Arial Narrow" pitchFamily="34" charset="0"/>
              </a:rPr>
              <a:t>y estudiantes.</a:t>
            </a:r>
            <a:endParaRPr lang="es-E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2420888"/>
            <a:ext cx="2718064" cy="648072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</a:rPr>
              <a:t>Estado actual</a:t>
            </a:r>
            <a:endParaRPr lang="es-E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357562"/>
            <a:ext cx="8229600" cy="1871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Gracias al advenimiento de factores como la masificación de </a:t>
            </a:r>
            <a:r>
              <a:rPr lang="es-ES" sz="2000" dirty="0" smtClean="0"/>
              <a:t>tecnologías inalámbricas</a:t>
            </a:r>
            <a:r>
              <a:rPr lang="es-ES" sz="2000" dirty="0"/>
              <a:t>, la incursión de dispositivos portátiles con mayor capacidad </a:t>
            </a:r>
            <a:r>
              <a:rPr lang="es-ES" sz="2000" dirty="0" smtClean="0"/>
              <a:t>de procesamiento </a:t>
            </a:r>
            <a:r>
              <a:rPr lang="es-ES" sz="2000" dirty="0"/>
              <a:t>y menores costos, y la convergencia entre Internet y </a:t>
            </a:r>
            <a:r>
              <a:rPr lang="es-ES" sz="2000" dirty="0" smtClean="0"/>
              <a:t>las comunicaciones </a:t>
            </a:r>
            <a:r>
              <a:rPr lang="es-ES" sz="2000" dirty="0"/>
              <a:t>móviles, el panorama para el </a:t>
            </a:r>
            <a:r>
              <a:rPr lang="es-ES" sz="2000" dirty="0" smtClean="0"/>
              <a:t>m-</a:t>
            </a:r>
            <a:r>
              <a:rPr lang="es-ES" sz="2000" dirty="0" err="1" smtClean="0"/>
              <a:t>learning</a:t>
            </a:r>
            <a:r>
              <a:rPr lang="es-ES" sz="2000" dirty="0" smtClean="0"/>
              <a:t> se </a:t>
            </a:r>
            <a:r>
              <a:rPr lang="es-ES" sz="2000" dirty="0"/>
              <a:t>hace cada vez </a:t>
            </a:r>
            <a:r>
              <a:rPr lang="es-ES" sz="2000" dirty="0" smtClean="0"/>
              <a:t>más esperanzador</a:t>
            </a:r>
            <a:r>
              <a:rPr lang="es-ES" sz="2000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970387" cy="217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4158" y="2542909"/>
            <a:ext cx="3020928" cy="350912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</a:rPr>
              <a:t>Perspectivas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futuras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140968"/>
            <a:ext cx="8229600" cy="2448272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s-ES" sz="2000" dirty="0" smtClean="0"/>
              <a:t>Existen </a:t>
            </a:r>
            <a:r>
              <a:rPr lang="es-ES" sz="2000" dirty="0"/>
              <a:t>requerimientos en cuanto a la </a:t>
            </a:r>
            <a:r>
              <a:rPr lang="es-ES" sz="2000" dirty="0" err="1"/>
              <a:t>parametrización</a:t>
            </a:r>
            <a:r>
              <a:rPr lang="es-ES" sz="2000" dirty="0"/>
              <a:t> </a:t>
            </a:r>
            <a:r>
              <a:rPr lang="es-ES" sz="2000" dirty="0" smtClean="0"/>
              <a:t>de aspectos </a:t>
            </a:r>
            <a:r>
              <a:rPr lang="es-ES" sz="2000" dirty="0"/>
              <a:t>como el diseño de los contenidos, las estrategias de monitoreo y control </a:t>
            </a:r>
            <a:r>
              <a:rPr lang="es-ES" sz="2000" dirty="0" smtClean="0"/>
              <a:t>a través </a:t>
            </a:r>
            <a:r>
              <a:rPr lang="es-ES" sz="2000" dirty="0"/>
              <a:t>de Sistemas Administradores de Aprendizaje (LMS, </a:t>
            </a:r>
            <a:r>
              <a:rPr lang="es-ES" sz="2000" dirty="0" err="1"/>
              <a:t>Learning</a:t>
            </a:r>
            <a:r>
              <a:rPr lang="es-ES" sz="2000" dirty="0"/>
              <a:t> </a:t>
            </a:r>
            <a:r>
              <a:rPr lang="es-ES" sz="2000" dirty="0" smtClean="0"/>
              <a:t>Manager </a:t>
            </a:r>
            <a:r>
              <a:rPr lang="es-ES" sz="2000" dirty="0" err="1" smtClean="0"/>
              <a:t>System</a:t>
            </a:r>
            <a:r>
              <a:rPr lang="es-ES" sz="2000" dirty="0"/>
              <a:t>) que permitan llevar registros del desempeño y de la futura certificación </a:t>
            </a:r>
            <a:r>
              <a:rPr lang="es-ES" sz="2000" dirty="0" smtClean="0"/>
              <a:t>del usuario </a:t>
            </a:r>
            <a:r>
              <a:rPr lang="es-ES" sz="2000" dirty="0"/>
              <a:t>móvil, la coexistencia de las diferentes plataformas tecnológicas y </a:t>
            </a:r>
            <a:r>
              <a:rPr lang="es-ES" sz="2000" dirty="0" smtClean="0"/>
              <a:t>sobre todo </a:t>
            </a:r>
            <a:r>
              <a:rPr lang="es-ES" sz="2000" dirty="0"/>
              <a:t>el cambio de mentalidad y cultura de los usuarios finales frente a este tipo </a:t>
            </a:r>
            <a:r>
              <a:rPr lang="es-ES" sz="2000" dirty="0" smtClean="0"/>
              <a:t>de alternativas</a:t>
            </a:r>
            <a:r>
              <a:rPr lang="es-ES" sz="2000" dirty="0"/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980729"/>
            <a:ext cx="2878583" cy="192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08712" cy="483536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bg1">
                    <a:lumMod val="50000"/>
                  </a:schemeClr>
                </a:solidFill>
              </a:rPr>
              <a:t>Algunas tendencias del M-LEARNING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141999" y="3138696"/>
            <a:ext cx="3231976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Realidad aumentada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61578" y="4123682"/>
            <a:ext cx="8530901" cy="1033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92075" algn="l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Completar la realidad física con la virtual, combinando elementos físicos y virtuales en una pantalla.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Educación Interactiva / proceso de aprendizaje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dinámico.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5566"/>
            <a:ext cx="3746463" cy="28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3968" y="2174612"/>
            <a:ext cx="3231976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Realidad aumentada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9572" y="3020359"/>
            <a:ext cx="3231976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>
                    <a:lumMod val="50000"/>
                  </a:schemeClr>
                </a:solidFill>
              </a:rPr>
              <a:t>Dispositivos requeridos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93086" y="3037539"/>
            <a:ext cx="2592288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solidFill>
                  <a:schemeClr val="bg1">
                    <a:lumMod val="50000"/>
                  </a:schemeClr>
                </a:solidFill>
              </a:rPr>
              <a:t>Otros requisitos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23588" y="3529225"/>
            <a:ext cx="3245854" cy="320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Tablet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E-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reader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Smartphone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Xbox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Playstation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Wii 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Blue-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Ray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o DVD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Coches GPS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93086" y="3557825"/>
            <a:ext cx="4743400" cy="290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Sistemas operativos: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 IOS   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Android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</a:rPr>
              <a:t>Symbian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Conectividad 3G / 4G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Cámara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Aplicaciones Realidad Aumentada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Software gráfico potente</a:t>
            </a:r>
          </a:p>
          <a:p>
            <a:pPr algn="l"/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- GPS - </a:t>
            </a:r>
            <a:r>
              <a:rPr lang="es-ES" sz="2400" dirty="0" err="1" smtClean="0">
                <a:solidFill>
                  <a:schemeClr val="bg1">
                    <a:lumMod val="50000"/>
                  </a:schemeClr>
                </a:solidFill>
              </a:rPr>
              <a:t>geolocalización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8" y="620688"/>
            <a:ext cx="3395766" cy="20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993</Words>
  <Application>Microsoft Office PowerPoint</Application>
  <PresentationFormat>Presentación en pantalla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E-Learning</vt:lpstr>
      <vt:lpstr>B-Learning</vt:lpstr>
      <vt:lpstr>M-Learning</vt:lpstr>
      <vt:lpstr>MÁS DE  M-LEARNING</vt:lpstr>
      <vt:lpstr>Ventajas</vt:lpstr>
      <vt:lpstr>Estado actual</vt:lpstr>
      <vt:lpstr>Perspectivas futuras</vt:lpstr>
      <vt:lpstr>Algunas tendencias del M-LEARNING</vt:lpstr>
      <vt:lpstr>Presentación de PowerPoint</vt:lpstr>
      <vt:lpstr>Presentación de PowerPoint</vt:lpstr>
      <vt:lpstr>Presentación de PowerPoint</vt:lpstr>
      <vt:lpstr>Ejemplo.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ÁMBITOS DE CAMBIO</vt:lpstr>
      <vt:lpstr>Presentación de PowerPoint</vt:lpstr>
      <vt:lpstr>Presentación de PowerPoint</vt:lpstr>
      <vt:lpstr>Ejemplo.</vt:lpstr>
      <vt:lpstr>Añadir sitios.</vt:lpstr>
      <vt:lpstr>Entrando a un curso.</vt:lpstr>
      <vt:lpstr>Descarga de secciones.</vt:lpstr>
      <vt:lpstr>Disponible sin conexión.</vt:lpstr>
      <vt:lpstr>Se pueden añadir varios sitios.</vt:lpstr>
    </vt:vector>
  </TitlesOfParts>
  <Company>UIsrael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B-Learning</dc:title>
  <dc:creator>fjacome</dc:creator>
  <cp:lastModifiedBy>jmil</cp:lastModifiedBy>
  <cp:revision>115</cp:revision>
  <dcterms:created xsi:type="dcterms:W3CDTF">2010-03-31T16:20:12Z</dcterms:created>
  <dcterms:modified xsi:type="dcterms:W3CDTF">2017-05-06T11:10:45Z</dcterms:modified>
</cp:coreProperties>
</file>